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66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82" r:id="rId28"/>
    <p:sldId id="275" r:id="rId29"/>
    <p:sldId id="277" r:id="rId30"/>
    <p:sldId id="279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78" r:id="rId39"/>
    <p:sldId id="281" r:id="rId40"/>
    <p:sldId id="280" r:id="rId4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A2394F8-BE25-49F1-81E6-BCE81348362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76"/>
            <p14:sldId id="263"/>
            <p14:sldId id="264"/>
            <p14:sldId id="265"/>
            <p14:sldId id="290"/>
            <p14:sldId id="291"/>
            <p14:sldId id="292"/>
            <p14:sldId id="293"/>
            <p14:sldId id="294"/>
            <p14:sldId id="295"/>
            <p14:sldId id="296"/>
            <p14:sldId id="266"/>
            <p14:sldId id="267"/>
            <p14:sldId id="268"/>
            <p14:sldId id="270"/>
            <p14:sldId id="271"/>
            <p14:sldId id="272"/>
            <p14:sldId id="273"/>
          </p14:sldIdLst>
        </p14:section>
        <p14:section name="Abschnitt ohne Titel" id="{CD197687-6C50-4A7C-8406-0408E74DBED6}">
          <p14:sldIdLst>
            <p14:sldId id="274"/>
            <p14:sldId id="282"/>
            <p14:sldId id="275"/>
            <p14:sldId id="277"/>
            <p14:sldId id="279"/>
            <p14:sldId id="283"/>
            <p14:sldId id="284"/>
            <p14:sldId id="285"/>
            <p14:sldId id="286"/>
            <p14:sldId id="287"/>
            <p14:sldId id="288"/>
            <p14:sldId id="289"/>
            <p14:sldId id="278"/>
            <p14:sldId id="281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658F33F-A906-4A9D-87FA-72BA755B3B02}" type="datetimeFigureOut">
              <a:rPr lang="de-DE" smtClean="0"/>
              <a:t>08.04.2021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BD46E8B-3112-424A-B661-E96C586257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46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46E8B-3112-424A-B661-E96C5862572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22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46E8B-3112-424A-B661-E96C5862572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9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46E8B-3112-424A-B661-E96C5862572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66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46E8B-3112-424A-B661-E96C5862572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094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46E8B-3112-424A-B661-E96C5862572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36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46E8B-3112-424A-B661-E96C5862572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60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15217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397288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BE87-3CED-40FB-94EB-A70BEC7BE0E8}" type="datetime1">
              <a:rPr lang="de-DE" smtClean="0"/>
              <a:t>08.04.2021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158240" y="3924801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1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3028-04A9-4589-B54C-F1F129867498}" type="datetime1">
              <a:rPr lang="de-DE" smtClean="0"/>
              <a:t>08.04.2021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71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2066-F3A5-4EF9-AB0D-7ABADE50ECB4}" type="datetime1">
              <a:rPr lang="de-DE" smtClean="0"/>
              <a:t>08.04.2021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62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6988-758D-4BAC-9B3D-A5CDC3760178}" type="datetime1">
              <a:rPr lang="de-DE" smtClean="0"/>
              <a:t>08.04.2021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36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2B2B-B120-40A7-B6DC-9EC7D788481B}" type="datetime1">
              <a:rPr lang="de-DE" smtClean="0"/>
              <a:t>08.04.2021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4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7327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517488"/>
            <a:ext cx="4937760" cy="470355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60" y="1517487"/>
            <a:ext cx="4998720" cy="47035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BD2FB-6CE5-4E24-BCFA-3079D7F5614B}" type="datetime1">
              <a:rPr lang="de-DE" smtClean="0"/>
              <a:t>08.04.2021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5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19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77911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225266"/>
            <a:ext cx="4937760" cy="39723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488984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225266"/>
            <a:ext cx="4937760" cy="397233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2D27B-F2A0-4756-B2E0-E040C0EE4E76}" type="datetime1">
              <a:rPr lang="de-DE" smtClean="0"/>
              <a:t>08.04.2021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75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43B8-90DA-49C7-AEDE-8A6088F0B979}" type="datetime1">
              <a:rPr lang="de-DE" smtClean="0"/>
              <a:t>08.04.2021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28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274D-16CB-4065-914D-31640E534A66}" type="datetime1">
              <a:rPr lang="de-DE" smtClean="0"/>
              <a:t>08.04.2021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Samtgemeinde Schwarmstedt - Frau Wölfel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49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F3B40A6-AE9C-439F-86A5-38AD930460C5}" type="datetime1">
              <a:rPr lang="de-DE" smtClean="0"/>
              <a:t>08.04.2021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Samtgemeinde Schwarmstedt - Frau Wölfel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38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5797-A886-4FE5-8067-55AF83A38F6A}" type="datetime1">
              <a:rPr lang="de-DE" smtClean="0"/>
              <a:t>08.04.2021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82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93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454127"/>
            <a:ext cx="10058400" cy="47903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6D19B41-5EDA-47A3-8DB9-506428F494B9}" type="datetime1">
              <a:rPr lang="de-DE" smtClean="0"/>
              <a:t>08.04.2021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Samtgemeinde Schwarmstedt - Frau Wölfel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A9BC1F-4D5C-44D6-A389-34C642F264E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38051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18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C8883-AC18-48C7-8C50-9C791AD2E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149019"/>
          </a:xfrm>
        </p:spPr>
        <p:txBody>
          <a:bodyPr>
            <a:normAutofit/>
          </a:bodyPr>
          <a:lstStyle/>
          <a:p>
            <a:r>
              <a:rPr lang="de-DE" b="1" dirty="0"/>
              <a:t>W</a:t>
            </a:r>
            <a:r>
              <a:rPr lang="de-DE" sz="8000" b="1" dirty="0"/>
              <a:t>ahlhelferschulung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0322F9-7E06-463D-B5C1-4E7231E54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251" y="3907971"/>
            <a:ext cx="10058400" cy="1603564"/>
          </a:xfrm>
        </p:spPr>
        <p:txBody>
          <a:bodyPr/>
          <a:lstStyle/>
          <a:p>
            <a:r>
              <a:rPr lang="de-DE" dirty="0"/>
              <a:t>Bürgerentscheid Heidekreis-Klinikum am 18.04.2021</a:t>
            </a:r>
          </a:p>
        </p:txBody>
      </p:sp>
      <p:pic>
        <p:nvPicPr>
          <p:cNvPr id="11" name="Grafik 10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FE673A5-D750-4EDE-AE59-2549D90D6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157" y="758952"/>
            <a:ext cx="1294844" cy="1365993"/>
          </a:xfrm>
          <a:prstGeom prst="rect">
            <a:avLst/>
          </a:prstGeom>
        </p:spPr>
      </p:pic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D367B77-394E-4758-98EE-2428ACF3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DDE43CB1-7CE1-4767-BD69-9A60D2D8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39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23D01-1421-4489-9263-A068BD491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Wichtiges am Abstimmungstag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D3C4B3-0D9A-4577-88C4-F0707D1E3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Aufgaben vor der Wahlhandlung (vor 8.00 Uhr)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Abstimmungsraum vorbereiten (Tische, Abstimmungskabinen, Desinfektionsmittel usw.)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Abstimmungsurne prüfen und verschließen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Abstimmungsunterlagen auf Vollständigkeit und richtige Zuordnung prüfen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Bekanntmachung und Musterstimmzettel aushängen 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Hygienekonzept aushängen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Zugang zum Abstimmungslokal auf Abstimmungswerbung prüfen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Abstimmungsvorsteher/in verpflichtet die übrigen Mitglieder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4E32A2-E6B4-4DBD-9944-B084E438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ABEBA0-4A21-49E4-960A-790C4AF0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174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F00C1-316D-43B8-BB62-202818AA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Wichtiges am Abstimmungstag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D1AA30-F2BA-4A7E-9943-B2A57107F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Aufgaben während der Wahlhandlung (8.00 bis 18.00 Uhr)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freien Zugang zum Abstimmungslokal/-raum sicherstellen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Identität der Abstimmenden feststellen (Benachrichtigungskarte, Ausweis, Pass)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Abstimmungsrecht prüfen und Stimmabgabe vermerken (Abstimmungsverzeichnis)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Stimmzettel ausgeben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Einhaltung der Wahlrechtsgrundsätze (geheim und frei/unbeeinflusst) überwachen</a:t>
            </a:r>
          </a:p>
          <a:p>
            <a:pPr marL="668846" lvl="1" indent="-285750"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Nutzung der Kabinen durch eine Person (Ausnahme: Hilfsperson und ggf. Kleinkinder)</a:t>
            </a:r>
          </a:p>
          <a:p>
            <a:pPr marL="668846" lvl="1" indent="-285750"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keine Bevollmächtigungen</a:t>
            </a:r>
          </a:p>
          <a:p>
            <a:pPr marL="668846" lvl="1" indent="-285750"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Kennzeichnung des Stimmzettels darf nicht erkennbar sein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9A3394-8FE2-4ED0-ACBD-632A9BFF5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BBB715-5B9F-4E29-BFF4-F8A7F78FB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09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EB69F-00FD-4EE1-9FDA-F66129BC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Abstimmungsverzeichnis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FE8725-0ED3-4239-A24E-F55EE9FFC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b="1" dirty="0"/>
              <a:t>Das Verzeichnis besteht aus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Deckblatt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Beurkundung des Abschlusses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Legende Bemerkungstexte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Legende Abkürzungen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Auflistung der Abstimmungsberechtigten mit Vermerken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0B033B-099A-4EE8-B7DD-EF62FB0F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2746A6-51FC-44CE-8EAC-BF4824DD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237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C5C5E-05A9-4BA5-8B9A-74C1122B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Abstimmungsverzeichnis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DC557F-800F-4473-9279-FCA0C93D7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Deckblatt</a:t>
            </a:r>
          </a:p>
          <a:p>
            <a:r>
              <a:rPr lang="de-DE" dirty="0"/>
              <a:t>enthält Angaben zu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Behörde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Abstimmung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Bezirk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Abstimmungslokal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E26068-E5A3-4340-9A37-AF05FCB5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F1E1D7-A81E-44F2-8748-324AF923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113163-DB7E-4701-86E5-0FF49C98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173" y="1914411"/>
            <a:ext cx="6210300" cy="4011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2277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FEC0CA-A533-4767-8562-C9DDA358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Abstimmungsverzeichnis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84CBD5-E314-4EB3-8135-30C153C0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24968"/>
            <a:ext cx="10058400" cy="4790361"/>
          </a:xfrm>
        </p:spPr>
        <p:txBody>
          <a:bodyPr/>
          <a:lstStyle/>
          <a:p>
            <a:endParaRPr lang="de-DE" dirty="0"/>
          </a:p>
          <a:p>
            <a:r>
              <a:rPr lang="de-DE" b="1" dirty="0"/>
              <a:t>Beurkundung</a:t>
            </a:r>
          </a:p>
          <a:p>
            <a:pPr marL="354013" indent="-261938"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Änderungen werden </a:t>
            </a:r>
            <a:r>
              <a:rPr lang="de-DE" u="sng" dirty="0"/>
              <a:t>nur</a:t>
            </a:r>
            <a:r>
              <a:rPr lang="de-DE" dirty="0"/>
              <a:t> nach Aufforderung </a:t>
            </a:r>
            <a:br>
              <a:rPr lang="de-DE" dirty="0"/>
            </a:br>
            <a:r>
              <a:rPr lang="de-DE" dirty="0"/>
              <a:t>der Abstimmungsleitung vorgenommen </a:t>
            </a:r>
          </a:p>
          <a:p>
            <a:pPr marL="354013" indent="-261938"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A-Werte werden in die Niederschrift übertragen</a:t>
            </a:r>
          </a:p>
          <a:p>
            <a:endParaRPr lang="de-DE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A13C04-068C-44DA-916A-114D7DDF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E8D7CF-BA9B-4070-B9F9-7E43CD0A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794CB8C-71C9-4559-8998-E7BFCAF3D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50" y="1652229"/>
            <a:ext cx="3158600" cy="45922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1485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AEF3D-23FA-4983-9B5D-23EE62FAA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Abstimmungsverzeichnis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F28302-D25D-417C-A9B0-6FE526148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Legende Bemerkungen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D0A99A-9023-439D-AE31-BDCA69C2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9A285D-F221-4E74-BAAA-751987DD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B3B29DA-8C30-458B-B94F-AD0E563BA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80" y="2441408"/>
            <a:ext cx="7534526" cy="339007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E8AA057-CBD1-4A0E-BB17-7B9D6C4FB812}"/>
              </a:ext>
            </a:extLst>
          </p:cNvPr>
          <p:cNvSpPr txBox="1"/>
          <p:nvPr/>
        </p:nvSpPr>
        <p:spPr>
          <a:xfrm>
            <a:off x="4597216" y="5003425"/>
            <a:ext cx="403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programmseitiger Standard</a:t>
            </a:r>
          </a:p>
          <a:p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srgbClr val="C00000"/>
                </a:solidFill>
              </a:rPr>
              <a:t>steht hier für den Stimmschein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0C2B7241-CFC0-4C7E-995C-C910BBFDC042}"/>
              </a:ext>
            </a:extLst>
          </p:cNvPr>
          <p:cNvCxnSpPr/>
          <p:nvPr/>
        </p:nvCxnSpPr>
        <p:spPr>
          <a:xfrm>
            <a:off x="4596063" y="5037221"/>
            <a:ext cx="0" cy="5787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441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B18BA7-91AF-4FF0-8348-DE6D570F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Abstimmungsverzeichnis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528D94-AB1B-4E18-AFFB-D158A4B10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24968"/>
            <a:ext cx="10058400" cy="4790361"/>
          </a:xfrm>
        </p:spPr>
        <p:txBody>
          <a:bodyPr/>
          <a:lstStyle/>
          <a:p>
            <a:endParaRPr lang="de-DE" dirty="0"/>
          </a:p>
          <a:p>
            <a:r>
              <a:rPr lang="de-DE" b="1" dirty="0"/>
              <a:t>Legende Abkürzungen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FDB90A-8AC2-452D-80AB-32A60146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2022E5-EF53-417C-8203-C81FD19D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223325-3774-4ECE-A81D-56DD70739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1" y="2762292"/>
            <a:ext cx="7791450" cy="18192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3345A93-A545-462B-BDD2-9A8BA40DE290}"/>
              </a:ext>
            </a:extLst>
          </p:cNvPr>
          <p:cNvSpPr txBox="1"/>
          <p:nvPr/>
        </p:nvSpPr>
        <p:spPr>
          <a:xfrm>
            <a:off x="6521880" y="3671929"/>
            <a:ext cx="4034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programmseitiger Standard</a:t>
            </a:r>
          </a:p>
        </p:txBody>
      </p:sp>
    </p:spTree>
    <p:extLst>
      <p:ext uri="{BB962C8B-B14F-4D97-AF65-F5344CB8AC3E}">
        <p14:creationId xmlns:p14="http://schemas.microsoft.com/office/powerpoint/2010/main" val="161901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E847F1-D17F-49C6-8B06-4782C822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Abstimmungsverzeichnis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A03C96-985A-421B-9B1F-224463D0F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73067D-966D-46C9-AE5E-798A04F20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19817F-C891-4E36-ABF4-D91B91B4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8BD7306-2916-488B-8DF2-43525EEC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6" y="1709441"/>
            <a:ext cx="7065323" cy="39909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1541144-638F-445B-8DE0-C7453CF25408}"/>
              </a:ext>
            </a:extLst>
          </p:cNvPr>
          <p:cNvSpPr txBox="1"/>
          <p:nvPr/>
        </p:nvSpPr>
        <p:spPr>
          <a:xfrm rot="20872832">
            <a:off x="6229745" y="2906422"/>
            <a:ext cx="455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 Stimmscheine, Streichungen etc.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A4C4A1F-694D-48C6-B484-A15DD5CED102}"/>
              </a:ext>
            </a:extLst>
          </p:cNvPr>
          <p:cNvSpPr txBox="1"/>
          <p:nvPr/>
        </p:nvSpPr>
        <p:spPr>
          <a:xfrm rot="20972247">
            <a:off x="6904715" y="4639412"/>
            <a:ext cx="267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 nähere Beschreibung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81B2768-E96D-4AE3-8CF6-09C66910AD7E}"/>
              </a:ext>
            </a:extLst>
          </p:cNvPr>
          <p:cNvSpPr txBox="1"/>
          <p:nvPr/>
        </p:nvSpPr>
        <p:spPr>
          <a:xfrm>
            <a:off x="7017566" y="1573736"/>
            <a:ext cx="372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Spalte für Stimmabgabevermerke (X) </a:t>
            </a:r>
            <a:endParaRPr lang="de-DE" dirty="0">
              <a:solidFill>
                <a:srgbClr val="C00000"/>
              </a:solidFill>
            </a:endParaRPr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6C37E6ED-A37B-4A50-B777-4EDB1B19DD0E}"/>
              </a:ext>
            </a:extLst>
          </p:cNvPr>
          <p:cNvCxnSpPr/>
          <p:nvPr/>
        </p:nvCxnSpPr>
        <p:spPr>
          <a:xfrm rot="5400000">
            <a:off x="6147674" y="1704516"/>
            <a:ext cx="936663" cy="872900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67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EE8539-01FF-49F9-BAD5-3EE30A75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Abstimmungsverzeichnis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A7350C-16C1-4EAE-9861-15EC03278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Seitenende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b="1" dirty="0"/>
              <a:t> </a:t>
            </a:r>
            <a:r>
              <a:rPr lang="de-DE" dirty="0"/>
              <a:t>Zählleiste zum direkten Abstreichen bei Stimmabgabe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erleichtert das Zusammenzählen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F9D90E-7B40-427D-AC7D-E0BF7123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A88C0E-FBD0-48C0-86CB-70FD724E3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FDE002B-EF54-4F4F-BA97-55C90AEB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83" y="4314055"/>
            <a:ext cx="10134600" cy="657225"/>
          </a:xfrm>
          <a:prstGeom prst="rect">
            <a:avLst/>
          </a:prstGeom>
        </p:spPr>
      </p:pic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E8378A2-F2F7-4022-8319-F8949B97EE13}"/>
              </a:ext>
            </a:extLst>
          </p:cNvPr>
          <p:cNvCxnSpPr/>
          <p:nvPr/>
        </p:nvCxnSpPr>
        <p:spPr>
          <a:xfrm flipV="1">
            <a:off x="2847473" y="4427621"/>
            <a:ext cx="248653" cy="304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D18E301-CA00-4807-83F7-7F5A5509E9B8}"/>
              </a:ext>
            </a:extLst>
          </p:cNvPr>
          <p:cNvCxnSpPr/>
          <p:nvPr/>
        </p:nvCxnSpPr>
        <p:spPr>
          <a:xfrm flipV="1">
            <a:off x="3167659" y="4427621"/>
            <a:ext cx="248653" cy="304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5597CF2-AE4C-4948-B428-7814D0E00F14}"/>
              </a:ext>
            </a:extLst>
          </p:cNvPr>
          <p:cNvCxnSpPr/>
          <p:nvPr/>
        </p:nvCxnSpPr>
        <p:spPr>
          <a:xfrm flipV="1">
            <a:off x="3524451" y="4427621"/>
            <a:ext cx="248653" cy="304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3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62F6BA-3D43-4FB8-966F-7FDC26CD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Abstimmende mit Behinderungen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CE5430-EF26-4FE3-8CDE-58EFE91B1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Abstimmende können eine Hilfsperson (mind. 16 Jahre) frei bestimmen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dem Abstimmungsvorstand ist die beabsichtigte Hilfeleistung mitzuteilen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Mitglied des Abstimmungsvorstandes kann ebenfalls Hilfsperson sein</a:t>
            </a:r>
          </a:p>
          <a:p>
            <a:pPr marL="263525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Hilfeleistung hat sich auf die technische Hilfe bei der Erfüllung der Wünsche der/des  Abstimmenden zu beschränken</a:t>
            </a:r>
          </a:p>
          <a:p>
            <a:pPr marL="263525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Hilfsperson ist zur Geheimhaltung verpflichtet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9866EB-96F3-4E15-B133-95CA505C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3C4C6F-2606-4BB2-945F-09C3B5D8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66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46C74-E670-4E79-8A93-E5F4A70C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Inhalt/Übersicht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FE80B9-D053-4224-B349-F50B8155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Abstimmungsrecht</a:t>
            </a:r>
          </a:p>
          <a:p>
            <a:r>
              <a:rPr lang="de-DE" dirty="0"/>
              <a:t>Besonderheiten</a:t>
            </a:r>
          </a:p>
          <a:p>
            <a:r>
              <a:rPr lang="de-DE" dirty="0"/>
              <a:t>Wichtiges am Abstimmungstag</a:t>
            </a:r>
          </a:p>
          <a:p>
            <a:r>
              <a:rPr lang="de-DE" dirty="0"/>
              <a:t>Auszählung </a:t>
            </a:r>
          </a:p>
          <a:p>
            <a:r>
              <a:rPr lang="de-DE" dirty="0"/>
              <a:t>Niederschrift</a:t>
            </a:r>
          </a:p>
          <a:p>
            <a:r>
              <a:rPr lang="de-DE" dirty="0"/>
              <a:t>Abschlussarbeiten</a:t>
            </a:r>
          </a:p>
          <a:p>
            <a:r>
              <a:rPr lang="de-DE" dirty="0"/>
              <a:t>sonstiges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9E85AF-7E80-46B3-AC9F-338215BC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51B5F7B-BC21-4BFB-8A6F-E9588762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155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B8E6D-7BFF-4431-A630-06C93D2B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Abstimmende mit Stimmschein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B799FD-A4BA-44A0-A468-F79432917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Identität des/der Abstimmenden prüfen 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Gültigkeit des Stimmscheins prüfen (Verzeichnis ungültiger Stimmscheine beachten)</a:t>
            </a:r>
          </a:p>
          <a:p>
            <a:pPr marL="90488" indent="0">
              <a:buClr>
                <a:srgbClr val="C00000"/>
              </a:buClr>
              <a:buNone/>
            </a:pPr>
            <a:endParaRPr lang="de-DE" b="1" dirty="0"/>
          </a:p>
          <a:p>
            <a:pPr marL="90488" indent="0">
              <a:buClr>
                <a:srgbClr val="C00000"/>
              </a:buClr>
              <a:buNone/>
            </a:pPr>
            <a:r>
              <a:rPr lang="de-DE" b="1" dirty="0"/>
              <a:t>bei Gültigkeit des Stimmscheins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Stimmschein einbehalten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Briefabstimmungsunterlagen vernichten lassen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ggf. neuen Stimmzettel aushändigen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B086D1-0A86-41E6-B6BD-E206287F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37DFDF-AEA2-48FB-B240-DD899BF4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753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0F14B-75B8-4796-BAAC-0025D01B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Abstimmende mit Stimmschein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A9DBCE-B81A-4FA9-A1AD-B1725D3DD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bei Zweifeln an der Ungültigkeit des Stimmscheins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Aufklärung durch den Abstimmungsvorstand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ggf. Rücksprache mit dem Wahlamt</a:t>
            </a:r>
          </a:p>
          <a:p>
            <a:pPr marL="90488" indent="15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Beschluss des Abstimmungsvorstandes über eine Zulassung oder Zurückweisung</a:t>
            </a:r>
          </a:p>
          <a:p>
            <a:pPr marL="263525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Niederschrift über besonderen Vorfall ausfüllen und der Abstimmungsniederschrift als Anlage beifügen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A3C19D-4695-4546-8F86-024BF4EF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38761D-846F-413A-A776-AA505449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712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D3674-6898-4F8D-B3DA-FCE11541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Wichtiges am Abstimmungstag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032D7F-200B-4A96-8DBB-3B9788F94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keine Annahme von roten Abstimmungsbriefen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>
                <a:solidFill>
                  <a:schemeClr val="tx1"/>
                </a:solidFill>
              </a:rPr>
              <a:t> Die Briefe müssen bis 18.00 Uhr beim Landkreis Heidekreis in Bad Fallingbostel eintreffen.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>
                <a:solidFill>
                  <a:schemeClr val="tx1"/>
                </a:solidFill>
              </a:rPr>
              <a:t> Hierfür hat die </a:t>
            </a:r>
            <a:r>
              <a:rPr lang="de-DE" dirty="0" err="1">
                <a:solidFill>
                  <a:schemeClr val="tx1"/>
                </a:solidFill>
              </a:rPr>
              <a:t>abstimmungsberechtigte</a:t>
            </a:r>
            <a:r>
              <a:rPr lang="de-DE" dirty="0">
                <a:solidFill>
                  <a:schemeClr val="tx1"/>
                </a:solidFill>
              </a:rPr>
              <a:t> Person selbst zu sorgen.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>
                <a:solidFill>
                  <a:schemeClr val="tx1"/>
                </a:solidFill>
              </a:rPr>
              <a:t> Ob die Abstimmungslokale dieses Jahr alle angefahren werden, ist noch nicht abschließend 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de-DE" dirty="0">
                <a:solidFill>
                  <a:schemeClr val="tx1"/>
                </a:solidFill>
              </a:rPr>
              <a:t>     geklärt.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>
                <a:solidFill>
                  <a:schemeClr val="tx1"/>
                </a:solidFill>
              </a:rPr>
              <a:t> Daher bitte </a:t>
            </a:r>
            <a:r>
              <a:rPr lang="de-DE" b="1" u="sng" dirty="0">
                <a:solidFill>
                  <a:srgbClr val="C00000"/>
                </a:solidFill>
              </a:rPr>
              <a:t>keine Annahme </a:t>
            </a:r>
            <a:r>
              <a:rPr lang="de-DE" dirty="0">
                <a:solidFill>
                  <a:schemeClr val="tx1"/>
                </a:solidFill>
              </a:rPr>
              <a:t>im Abstimmungslokal!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B89EC3-F5F2-4D50-B1F9-B554B9A9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54BBE4-0CA5-424E-979D-CCFE854B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352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A6865-B2BC-43D9-BCAD-8CABF6CE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Wichtiges am Abstimmungstag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BC7686-B495-4DF7-81AC-0EF2AA70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Aufgaben nach der Wahlhandlung (ab 18.00 Uhr)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DE" dirty="0"/>
              <a:t>18.00 Uhr: Abstimmungsvorsteher/in gibt Ablauf der Abstimmungszeit bekannt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alle um 18.00 Uhr im Raum Anwesenden dürfen noch abstimmen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solange den Zugang vorübergehend schließen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Öffentlichkeit wieder herstellen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Abstimmung wird durch den/die Abstimmungsvorsteher/in geschlossen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 jetzt nur noch beobachten, nicht mehr abstimmen, möglich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alle unbenutzten Stimmzettel entfernen und gesammelt verwahren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mit allen Mitgliedern des Abstimmungsvorstandes auszählen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07AEB6-2A6B-4F63-BFDD-C7E916D25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BF10C0-4BF8-4004-B13E-AADA6352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39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36037-6C06-41B5-9365-F84631D4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Auszählung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E7705E6-E8BE-41DB-BDE4-F8950FF577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20216" y="1517487"/>
            <a:ext cx="3681553" cy="47037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E9BB9C9-9ED3-4C9C-B9E2-213510A4A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4329" y="1517693"/>
            <a:ext cx="5176788" cy="4703557"/>
          </a:xfrm>
        </p:spPr>
        <p:txBody>
          <a:bodyPr/>
          <a:lstStyle/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Format: DIN A5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1 Stimme: Ja oder Nein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Ja: Unterstützung des Bürgerentscheides 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siehe Text auf dem Stimmzettel (Frage)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Standort-Verlegung nach Dorfmark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Planungen müssen neu begonnen werden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 Nein: Stimme gegen den Bürgerentscheid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Planungen des Landkreises für den Standort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      Bad Fallingbostel können weitergehen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BD42B1-1885-43A3-8652-7F10A570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7C2F3B-D47B-4A3B-A2AD-B53FE46A1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39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CA93188-58B5-4E74-A7FA-EAB896A44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Auszählung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7CA6FD4-001B-47CB-924A-B7816611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Urne öffnen, Stimmzettel entnehmen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Abstimmungsvorsteher/in prüft, ob Urne leer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Stimmzettel und Stimmabgabevermerke (+ ggf. Stimmscheine) zählen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Übereinstimmung der Ergebnisse?! – ggf. nachzählen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abgegebene Stimmen zählen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Stapel: 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Ja-Stimmen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Nein-Stimmen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ungültige/zweifelhafte Stimmzettel</a:t>
            </a:r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ungekennzeichnete (leere) Stimmzettel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4506A7-AF3A-40C0-9B8C-C61215C6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A9B0B3-A0BB-4FD0-9E96-F7B3384D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25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ECBFA2D-41CA-438F-8DD8-EB972C476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019" y="3301916"/>
            <a:ext cx="401002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3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AAAE-B781-47F0-8F6F-ED3A323E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Auszählung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9AA60B-8403-4560-9C1A-511B44D14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Beschlussfassung über die Gültigkeit </a:t>
            </a:r>
            <a:r>
              <a:rPr lang="de-DE" b="1" u="sng" dirty="0"/>
              <a:t>aller</a:t>
            </a:r>
            <a:r>
              <a:rPr lang="de-DE" b="1" dirty="0"/>
              <a:t> zweifelsfrei oder zweifelhaft ungültigen Stimmzettel (Ausnahme: ungekennzeichnete Stimmzettel)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Mehrheitsbeschluss, ob gültig oder ungültig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Abstimmungsvorsteher/in gibt Entscheidung laut bekannt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Vermerk auf der Rückseite mit laufender Nummerierung </a:t>
            </a:r>
            <a:br>
              <a:rPr lang="de-DE" dirty="0"/>
            </a:br>
            <a:r>
              <a:rPr lang="de-DE" dirty="0"/>
              <a:t> (bitte Aufkleber nutzen)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Clr>
                <a:srgbClr val="C00000"/>
              </a:buClr>
              <a:buNone/>
            </a:pPr>
            <a:endParaRPr lang="de-DE" dirty="0"/>
          </a:p>
          <a:p>
            <a:pPr marL="0" indent="0">
              <a:buClr>
                <a:srgbClr val="C00000"/>
              </a:buClr>
              <a:buNone/>
            </a:pPr>
            <a:endParaRPr lang="de-DE" sz="1500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Stapel wird Anlage der Niederschrift (bitte mit in die Mappe legen)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71DD4E-7F2A-4D31-AEA9-94B7B8D4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8A02D8-972B-46E2-A3D9-F44B7DF4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CB4ACA-F337-4CDA-A444-8DAB14911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989" y="2637522"/>
            <a:ext cx="2449379" cy="34272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44A126B-58D9-46AB-AD81-DAD6F4F3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632" y="4246160"/>
            <a:ext cx="2298238" cy="12469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4944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1E39B-F8C1-4E7A-AC92-54D1BD98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Un</a:t>
            </a:r>
            <a:r>
              <a:rPr lang="de-DE" dirty="0"/>
              <a:t>-)Gültigkeit von Stimmzetteln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444BD7-11A4-4D09-A372-58975650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der Wille der abstimmenden Person muss zweifelsfrei erkennbar sein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das Wahlgeheimnis muss gewahrt sein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keine Zeichnungen, Symbole, schriftlichen Zusätze usw. auf dem Stimmzettel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Stimmzettel darf nicht zerrissen sein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leichte Beschädigungen, Produktionsfehler usw. führen nicht zur Ungültigkeit</a:t>
            </a:r>
          </a:p>
          <a:p>
            <a:pPr marL="0" indent="0">
              <a:buClr>
                <a:srgbClr val="C00000"/>
              </a:buClr>
              <a:buNone/>
            </a:pPr>
            <a:endParaRPr lang="de-DE" dirty="0"/>
          </a:p>
          <a:p>
            <a:pPr marL="0" indent="0">
              <a:buClr>
                <a:srgbClr val="C00000"/>
              </a:buClr>
              <a:buNone/>
            </a:pPr>
            <a:r>
              <a:rPr lang="de-DE" sz="2400" dirty="0">
                <a:solidFill>
                  <a:srgbClr val="C00000"/>
                </a:solidFill>
                <a:sym typeface="Wingdings" panose="05000000000000000000" pitchFamily="2" charset="2"/>
              </a:rPr>
              <a:t></a:t>
            </a:r>
            <a:r>
              <a:rPr lang="de-DE" dirty="0">
                <a:sym typeface="Wingdings" panose="05000000000000000000" pitchFamily="2" charset="2"/>
              </a:rPr>
              <a:t> Hinweisblatt (2 Seiten) mit Beispielen ist in den Unterlagen am 18.04. enthalten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      und auf www.schwarmstedt.de abrufbar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F427C-FF87-48E2-BC89-4796E58A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C8C641-05AC-4819-9B5D-18E049CC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130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963AF-4B27-478F-A57C-BA4B51AC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Auszählung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C51663-0F5A-4CCB-8311-56C27F14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ungekennzeichnete (leere) Stimmzettel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DE" dirty="0"/>
              <a:t>Zahl feststellen und laut bekannt geben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Anzahl auf dem Stapel vermerken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Stapel einzeln verpacken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Aufkleber nutzen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521E59-6037-4F81-BD1F-7F70169F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76010C-1FDB-4377-858D-35267894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28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1431F56-2BB9-4F8B-AF4F-DEFD3BA20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891" y="1892831"/>
            <a:ext cx="2432635" cy="34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00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D4D51-2B40-4361-B427-DF43EE30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Auszählung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CE28FB-7A5E-4E07-B518-E096477E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Bekanntgabe des Abstimmungsergebnisses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nach Eintragung in die Niederschrift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durch den/die Abstimmungsvorsteher/in bzw. die/den Stellvertreter/in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ausschließlich telefonisch über   </a:t>
            </a:r>
            <a:r>
              <a:rPr lang="de-DE" sz="4000" dirty="0"/>
              <a:t>05071/809-232</a:t>
            </a:r>
            <a:endParaRPr lang="de-DE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Weitergabe an Dritte erst im Anschluss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bei Unstimmigkeiten ggf. nachzählen notwendig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bei Bestätigung durch den Aufnehmenden kann mit dem Verpacken und Aufräumen </a:t>
            </a:r>
            <a:br>
              <a:rPr lang="de-DE" dirty="0"/>
            </a:br>
            <a:r>
              <a:rPr lang="de-DE" dirty="0"/>
              <a:t>    begonnen werden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Abholung vereinbaren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E19121-A5A9-4F28-9100-2A24B9BA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788A3A-09FA-41A2-812A-C9222E5B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576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BED55-F513-4987-A477-73DC5B2DE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Abstimmungsrecht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DF33A1-CE97-4A07-8C6E-44CAF57D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56AAED3-B6A8-46AC-8E90-98252ED08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b="1" dirty="0"/>
          </a:p>
          <a:p>
            <a:r>
              <a:rPr lang="de-DE" b="1" dirty="0"/>
              <a:t>Wer darf abstimmen?</a:t>
            </a:r>
          </a:p>
          <a:p>
            <a:r>
              <a:rPr lang="de-DE" dirty="0"/>
              <a:t>Jede Person, die in einem Abstimmungsverzeichnis eingetragen ist und nicht gesperrt wurde</a:t>
            </a:r>
          </a:p>
          <a:p>
            <a:r>
              <a:rPr lang="de-DE" dirty="0"/>
              <a:t>(z.B. Briefabstimmung, Tod, Wegzug).</a:t>
            </a:r>
          </a:p>
          <a:p>
            <a:endParaRPr lang="de-DE" sz="500" dirty="0"/>
          </a:p>
          <a:p>
            <a:r>
              <a:rPr lang="de-DE" b="1" dirty="0"/>
              <a:t>Voraussetzungen</a:t>
            </a:r>
          </a:p>
          <a:p>
            <a:pPr marL="176213" indent="-8731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DE" dirty="0"/>
              <a:t>vollendetes 16. Lebensjahr (am 18.04.2021)</a:t>
            </a:r>
          </a:p>
          <a:p>
            <a:pPr marL="176213" indent="-8731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Staatsangehörigkeit eines EU-Mitgliedsstaates (jetzt ohne Großbritannien)</a:t>
            </a:r>
          </a:p>
          <a:p>
            <a:pPr marL="176213" indent="-8731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Hauptwohnsitz seit drei Monaten (18.01.2021) im Heidekreis</a:t>
            </a:r>
          </a:p>
          <a:p>
            <a:pPr marL="176213" indent="-87313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kein Ausschluss vom Wahlrecht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57FB99-18B3-402C-84B4-5597F2C0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628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D6C42-49C1-4720-9CF8-0A3E230F7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Niederschrift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1CEBEE-408F-4AE4-8EDB-055255EA1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Clr>
                <a:srgbClr val="C00000"/>
              </a:buClr>
              <a:buNone/>
            </a:pPr>
            <a:r>
              <a:rPr lang="de-DE" b="1" dirty="0"/>
              <a:t>= Dokumentation der gesamten Abstimmungshandlung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das Ausfüllen ist Aufgabe der Schriftführer/innen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auch Abstimmungsvorsitzende und Stellvertreter/innen sollten sich vertraut machen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Unterzeichnung von </a:t>
            </a:r>
            <a:r>
              <a:rPr lang="de-DE" b="1" dirty="0"/>
              <a:t>allen</a:t>
            </a:r>
            <a:r>
              <a:rPr lang="de-DE" dirty="0"/>
              <a:t> Mitgliedern des Abstimmungsvorstandes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wichtige Hinweise sind hellrot dargestellt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alles, wo etwas eingetragen, angekreuzt, gestrichen usw. werden muss, ist in dunkelrot  dargestellt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einberufene Helfer*innen sind bereits eingetragen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/>
              <a:t> gesonderte </a:t>
            </a:r>
            <a:r>
              <a:rPr lang="de-DE" dirty="0"/>
              <a:t>Vordrucke für besondere Vorfälle/Vorkommnisse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068BF2-494F-48F5-8B15-36DD0DF3D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693180E-10D1-40C3-82D4-E4C11BF8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379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A17EF-B787-4D9E-89B0-295B1457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Niederschrift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890F6E7-1945-4FF5-B4EB-42A08B902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103" y="2350168"/>
            <a:ext cx="5495382" cy="310968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FB286B-9575-49A4-901C-5B2420F7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664B03-5284-4138-8AEA-F2FAACE2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31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D237D4-3D2A-4FD0-A2CA-11F9C8A0E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112" y="1775680"/>
            <a:ext cx="486412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808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7417E5-FBE5-4DE4-9352-FF3BE935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Niederschrift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8997E5E-F10C-4B24-A950-472A55EA4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33" y="1957136"/>
            <a:ext cx="5625882" cy="415000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7D7C28-1600-4363-AB98-744EC934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40444-AFA4-4C5C-8B8F-F930CFC4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32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7FB829-CFEE-4512-BD72-72480241F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15" y="2105889"/>
            <a:ext cx="5191125" cy="400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9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F20EB-5884-4BCD-9347-C64FF496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Niederschrift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8EAC2C-BC23-4509-9135-E6E4E852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FB92DE-997B-400A-BC7D-BA16A58D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33</a:t>
            </a:fld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CBDB109-7BFE-4C5F-9D4E-A6A8DB684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5755" y="2326105"/>
            <a:ext cx="5005094" cy="37025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2DF47EC-46AF-41DD-A3ED-A6232DDAE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14" y="1716069"/>
            <a:ext cx="5959141" cy="45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00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81698-E414-4FB2-A605-BB802DE4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Niederschrift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B8B069-C2BF-4CC2-A0B1-A1511199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384416-BCA4-4F04-9E08-F793F4AD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34</a:t>
            </a:fld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60F34D6-9C5B-4BCA-8CE8-123F13178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786" y="2210906"/>
            <a:ext cx="5872867" cy="41103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4386C5F-AF64-4E1A-B764-861C3AA15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53" y="2349449"/>
            <a:ext cx="4801067" cy="39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23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11736-D350-442D-A55B-E43CC656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Niederschrift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EECB04-0945-407E-A43F-4C0DBB98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CF437E-34A8-4027-AA49-565776B9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35</a:t>
            </a:fld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6623E1D-EE96-45AD-9C79-EFC5F4E6B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103" y="1524611"/>
            <a:ext cx="5027173" cy="47910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609A08-1F29-4203-8EE3-AEC66121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789" y="2165684"/>
            <a:ext cx="5636283" cy="32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61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7EDA5-20A1-4527-8A1A-5B82A7CA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Niederschrift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7235F-BDDC-4875-8EDB-68E3440C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9B08F1-5D3A-4B22-80B0-F2F213421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36</a:t>
            </a:fld>
            <a:endParaRPr lang="de-DE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CC3B5E9-E08D-4CAB-9C3B-5E12CD8CC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5839" y="1974503"/>
            <a:ext cx="4448624" cy="38912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6AD1EF7-FFB2-4419-8B7E-6CFE67F9A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17" y="2223589"/>
            <a:ext cx="5285624" cy="320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8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1E4E8-790D-495D-A260-C6195234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Niederschrift Vorfälle/Vorkommnisse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9040167-3C1D-4AD5-880D-DFF2F00FD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865" y="1823871"/>
            <a:ext cx="5636639" cy="4430879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5B9C72-2459-4D01-8F91-10FE1D602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B4297E-12BC-4E58-A9C5-295CF8F8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DA11DE-EDC1-4A5E-AFC6-BC639BF14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2297783"/>
            <a:ext cx="5721641" cy="395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38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CF5F2-0B49-43C8-83A2-4886BE37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Abschlussarbeiten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E80D61-A313-4379-AC85-E1A4E4F16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  <a:r>
              <a:rPr lang="de-DE" u="sng" dirty="0"/>
              <a:t>Alle</a:t>
            </a:r>
            <a:r>
              <a:rPr lang="de-DE" dirty="0"/>
              <a:t> Abstimmungshelfer unterschreiben die Niederschrift!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Stimmzettel usw. entsprechend der Angaben in der Niederschrift verpacken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beim Einpacken bitte die vorbereiteten Aufkleber nutzen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Bitte </a:t>
            </a:r>
            <a:r>
              <a:rPr lang="de-DE" u="sng" dirty="0"/>
              <a:t>alle</a:t>
            </a:r>
            <a:r>
              <a:rPr lang="de-DE" dirty="0"/>
              <a:t> (nicht verbrauchten) Unterlagen und Materialien wieder verpacken/zurückgeben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auf die Abholung warten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2B76A1-E57C-4686-9A6D-704E53CF0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FC31C8-498B-4D15-BBDF-DBDD4382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689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2210C-0170-43A2-837C-42F1E72B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Erfrischungsgeld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2A6244-9549-4022-A58E-158314E5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Auszahlung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>
                <a:sym typeface="Wingdings" panose="05000000000000000000" pitchFamily="2" charset="2"/>
              </a:rPr>
              <a:t> innerhalb von 2 Wochen nach der Abstimmung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>
                <a:sym typeface="Wingdings" panose="05000000000000000000" pitchFamily="2" charset="2"/>
              </a:rPr>
              <a:t>an alle, die die Niederschriften unterschrieben haben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b="1" dirty="0">
                <a:sym typeface="Wingdings" panose="05000000000000000000" pitchFamily="2" charset="2"/>
              </a:rPr>
              <a:t>Höhe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>
                <a:sym typeface="Wingdings" panose="05000000000000000000" pitchFamily="2" charset="2"/>
              </a:rPr>
              <a:t>    50 Euro für die Abstimmungshandlung am 18.04.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>
                <a:sym typeface="Wingdings" panose="05000000000000000000" pitchFamily="2" charset="2"/>
              </a:rPr>
              <a:t> + 25 Euro für die Teilnahme an der Wahlhelferschulung (2 pro Abstimmungsbezirk)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>
                <a:sym typeface="Wingdings" panose="05000000000000000000" pitchFamily="2" charset="2"/>
              </a:rPr>
              <a:t> + 50 Euro, wenn der Wahlvorstand eigenständig zusammengestellt wurde (Vorsteher/in)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6A9E66-1C07-4370-B811-9C968419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EAC482-DC3F-41C8-A25B-70CF2290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60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B5640-72EB-4C62-A9D7-CB1CC569F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Abstimmungsrecht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23E610-8720-4985-BD84-5EE0F89E9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b="1" dirty="0"/>
          </a:p>
          <a:p>
            <a:r>
              <a:rPr lang="de-DE" b="1" dirty="0"/>
              <a:t>Stichtag für die Eintragung ins Abstimmungsverzeichnis:</a:t>
            </a:r>
          </a:p>
          <a:p>
            <a:r>
              <a:rPr lang="de-DE" b="1" dirty="0"/>
              <a:t>07.03.2021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danach keine Änderungen mehr durch Umzüge im Kreisgebiet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keine Anschriftenfortschreibung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19FCE6-54B1-4959-BB63-D195418E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3BB33F-95CD-4F3C-B8F0-05D13D87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784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47BF96-5F34-47FC-9817-6C555395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A3B29A-9187-48DD-8867-A3903622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40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6F6F5D-4477-4F3C-98B5-07070DE3E4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6799" y="884872"/>
            <a:ext cx="10145683" cy="4791075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5400" dirty="0"/>
              <a:t>Vielen Dank an alle Helfer/innen!</a:t>
            </a:r>
          </a:p>
        </p:txBody>
      </p:sp>
    </p:spTree>
    <p:extLst>
      <p:ext uri="{BB962C8B-B14F-4D97-AF65-F5344CB8AC3E}">
        <p14:creationId xmlns:p14="http://schemas.microsoft.com/office/powerpoint/2010/main" val="211606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C9FB2-CD14-4A3C-9A12-2197A668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Besonderheiten - Änderungen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A4B633-EDB8-4461-98AB-989DF3ABB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b="1" dirty="0"/>
          </a:p>
          <a:p>
            <a:r>
              <a:rPr lang="de-DE" b="1" dirty="0"/>
              <a:t>Abstimmungsbezirke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grundsätzliche Einteilung wie bei der letzten Wahl (13 Abstimmungsbezirke)</a:t>
            </a:r>
          </a:p>
          <a:p>
            <a:pPr marL="92075" indent="0">
              <a:buClr>
                <a:srgbClr val="C00000"/>
              </a:buClr>
              <a:buNone/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  </a:t>
            </a:r>
            <a:r>
              <a:rPr lang="de-DE" dirty="0"/>
              <a:t> Ausnahme in der Gemeinde Essel: </a:t>
            </a:r>
          </a:p>
          <a:p>
            <a:pPr marL="92075" indent="0">
              <a:buClr>
                <a:srgbClr val="C00000"/>
              </a:buClr>
              <a:buNone/>
            </a:pPr>
            <a:r>
              <a:rPr lang="de-DE" dirty="0"/>
              <a:t>     Gebiete nördlich der Aller (</a:t>
            </a:r>
            <a:r>
              <a:rPr lang="de-DE" dirty="0" err="1"/>
              <a:t>Esseler</a:t>
            </a:r>
            <a:r>
              <a:rPr lang="de-DE" dirty="0"/>
              <a:t> Wald, Ostenholzer Moor) stimmen in </a:t>
            </a:r>
            <a:r>
              <a:rPr lang="de-DE" dirty="0" err="1"/>
              <a:t>Engehausen</a:t>
            </a:r>
            <a:r>
              <a:rPr lang="de-DE" dirty="0"/>
              <a:t> ab</a:t>
            </a:r>
          </a:p>
          <a:p>
            <a:pPr marL="250825" indent="-158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Abstimmungslokale wie bei der letzten Wahl </a:t>
            </a:r>
          </a:p>
          <a:p>
            <a:pPr marL="92075" indent="0">
              <a:buClr>
                <a:srgbClr val="C00000"/>
              </a:buClr>
              <a:buNone/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   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in </a:t>
            </a:r>
            <a:r>
              <a:rPr lang="de-DE" dirty="0" err="1">
                <a:solidFill>
                  <a:schemeClr val="tx1"/>
                </a:solidFill>
                <a:sym typeface="Wingdings" panose="05000000000000000000" pitchFamily="2" charset="2"/>
              </a:rPr>
              <a:t>Marklendorf</a:t>
            </a: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 steht nur die Fahrzeughalle zur Verfügung (mit Zelt davor)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25BE0D-6F5D-4538-8ACB-2708F559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5AE922-A460-46E9-9C7B-C19280C2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41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2D3BE-7771-474D-8BA7-FD99A5F4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Besonderheiten - Pandemie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10C64-463F-4509-AC15-3E1833B8E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b="1" dirty="0"/>
          </a:p>
          <a:p>
            <a:r>
              <a:rPr lang="de-DE" b="1" dirty="0"/>
              <a:t>Schutzausrüstung wird bereitgestellt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b="1" dirty="0"/>
              <a:t> </a:t>
            </a:r>
            <a:r>
              <a:rPr lang="de-DE" dirty="0"/>
              <a:t>je 3 Hygieneschutzwände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FFP2-Masken und medizinischer Mundschutz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Desinfektionsmittel (für Flächen und Hände)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Einweghandschuhe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antibakterielle Kugelschreiber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Einweg-Kugelschreiber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Klebeband und Hinweisschilder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C03734-0874-4D7A-BFB1-4FD25294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828FAF-05C4-4CE7-8B79-848EEF57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EF7E3-76F8-46EF-A79C-53A51816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121" y="1595809"/>
            <a:ext cx="2228836" cy="31840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E29A21C-F554-4150-8F36-C0CA04431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634018"/>
            <a:ext cx="2320455" cy="33116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7410651-BF4F-4213-A184-B7ABE21E4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541" y="2617643"/>
            <a:ext cx="2321957" cy="33116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AF9714-9786-4C63-9A26-0F74679EF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00324">
            <a:off x="7915205" y="4912482"/>
            <a:ext cx="1946868" cy="5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389BC-A735-4D37-B05D-FDEEE5702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Besonderheiten - Pandemie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5D5B0E-C2FD-43C4-9AEF-9B675435A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b="1" dirty="0"/>
          </a:p>
          <a:p>
            <a:r>
              <a:rPr lang="de-DE" b="1" dirty="0"/>
              <a:t>Hygienekonzept beachten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Mindestabstand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ggf. Zahl der gleichzeitig Abstimmenden begrenzen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wenn möglich: „Einbahnstraßensystem“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Maskenpflicht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regelmäßiges Lüften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F"/>
            </a:pPr>
            <a:r>
              <a:rPr lang="de-DE" dirty="0"/>
              <a:t> regelmäßiges Desinfizieren</a:t>
            </a:r>
          </a:p>
          <a:p>
            <a:pPr marL="0" indent="0">
              <a:buClr>
                <a:srgbClr val="C00000"/>
              </a:buClr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9BCB2B-4E0F-441E-B1CE-4900BC2A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635BAE-2DE4-4018-9134-0BF5782E216D}"/>
              </a:ext>
            </a:extLst>
          </p:cNvPr>
          <p:cNvSpPr txBox="1"/>
          <p:nvPr/>
        </p:nvSpPr>
        <p:spPr>
          <a:xfrm>
            <a:off x="1325880" y="5196245"/>
            <a:ext cx="9601200" cy="646331"/>
          </a:xfrm>
          <a:prstGeom prst="rect">
            <a:avLst/>
          </a:prstGeom>
          <a:solidFill>
            <a:srgbClr val="FCF6F7"/>
          </a:solidFill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G"/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ggf. Hausrecht ausüben </a:t>
            </a:r>
          </a:p>
          <a:p>
            <a:pPr marL="285750" indent="-285750" algn="ctr">
              <a:buFont typeface="Wingdings" panose="05000000000000000000" pitchFamily="2" charset="2"/>
              <a:buChar char="G"/>
            </a:pP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aber Abstimmungsrecht und Grundsatz der Öffentlichkeit beachten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F48D6A-0F90-4DEB-BF89-5CF57100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57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9C0CB-4499-445E-95C0-5DD85C29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(Hilfs-)Material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99AB45-72BE-4B94-8597-E8B19930B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b="1" dirty="0"/>
              <a:t>Inhalt der Abstimmungsmappe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Bekanntmachung und Muster-Stimmzettel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Niederschriften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Gesetzliche Grundlagen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Siegelmarken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Checkliste Abstimmungsvorstand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Übersicht Sonderfälle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Hinweise zur (</a:t>
            </a:r>
            <a:r>
              <a:rPr lang="de-DE" dirty="0" err="1"/>
              <a:t>Un</a:t>
            </a:r>
            <a:r>
              <a:rPr lang="de-DE" dirty="0"/>
              <a:t>-)Gültigkeit von Stimmzetteln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Deckblätter zur Sortierung der Stimmzettel 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Beschluss-Aufkleber für Stimmzettel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Aufkleber zur Beschriftung der Pakete/Umschläge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609047-F5D8-496C-981C-4D25146F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4CFCF3-B7F3-43E3-9341-518D3413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8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2DB8D62-6DA2-4E32-8703-E5BCCDE6F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029" y="3583087"/>
            <a:ext cx="5184896" cy="26949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A39BAF3-BD9F-423F-870A-D2515484D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890" y="1534271"/>
            <a:ext cx="1385888" cy="196867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F35689B-14D6-4E1A-ADE7-CC1FF9FC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079" y="1403258"/>
            <a:ext cx="1385888" cy="19645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29D6D46-383E-4953-9942-C6DFC9BD03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268" y="1534271"/>
            <a:ext cx="1385888" cy="200264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1FC9380-DB4A-4161-89B6-35CB720553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90699">
            <a:off x="5428558" y="2560054"/>
            <a:ext cx="1599122" cy="867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8328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0D290C-1E80-4AA3-B272-DB6F9DE2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Wichtiges am Abstimmungstag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BDA2C4-7FE0-416B-A497-665DA3ED9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b="1" dirty="0"/>
              <a:t>Der Abstimmungsvorstand</a:t>
            </a:r>
          </a:p>
          <a:p>
            <a:pPr marL="263525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ist immer mit 3 Mitgliedern anwesend (mit Vorsteher*in und Schriftführer*in bzw. den jeweiligen Vertreter*innen)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kann ein Schichtsystem organisieren (durch Vorsteher*in)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ist politisch neutral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arbeitet öffentlich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unterschreibt gemeinsam die Niederschrift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beschließt mit Mehrheit </a:t>
            </a:r>
          </a:p>
          <a:p>
            <a:pPr marL="182563" indent="-90488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e-DE" dirty="0"/>
              <a:t> stellt keinen Spendenteller oder ähnliches auf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9C1E9FF-74F8-452C-B8D4-EF20D39D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Samtgemeinde Schwarmstedt - Frau Wölfel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0B10C1-9F2E-4118-8D53-9DCF024B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BC1F-4D5C-44D6-A389-34C642F264E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2924624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Ganym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1654</Words>
  <Application>Microsoft Office PowerPoint</Application>
  <PresentationFormat>Breitbild</PresentationFormat>
  <Paragraphs>359</Paragraphs>
  <Slides>40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Rückblick</vt:lpstr>
      <vt:lpstr>Wahlhelferschulung</vt:lpstr>
      <vt:lpstr>Inhalt/Übersicht</vt:lpstr>
      <vt:lpstr>Abstimmungsrecht</vt:lpstr>
      <vt:lpstr>Abstimmungsrecht</vt:lpstr>
      <vt:lpstr>Besonderheiten - Änderungen</vt:lpstr>
      <vt:lpstr>Besonderheiten - Pandemie</vt:lpstr>
      <vt:lpstr>Besonderheiten - Pandemie</vt:lpstr>
      <vt:lpstr>(Hilfs-)Material</vt:lpstr>
      <vt:lpstr>Wichtiges am Abstimmungstag</vt:lpstr>
      <vt:lpstr>Wichtiges am Abstimmungstag</vt:lpstr>
      <vt:lpstr>Wichtiges am Abstimmungstag</vt:lpstr>
      <vt:lpstr>Abstimmungsverzeichnis</vt:lpstr>
      <vt:lpstr>Abstimmungsverzeichnis</vt:lpstr>
      <vt:lpstr>Abstimmungsverzeichnis</vt:lpstr>
      <vt:lpstr>Abstimmungsverzeichnis</vt:lpstr>
      <vt:lpstr>Abstimmungsverzeichnis</vt:lpstr>
      <vt:lpstr>Abstimmungsverzeichnis</vt:lpstr>
      <vt:lpstr>Abstimmungsverzeichnis</vt:lpstr>
      <vt:lpstr>Abstimmende mit Behinderungen</vt:lpstr>
      <vt:lpstr>Abstimmende mit Stimmschein</vt:lpstr>
      <vt:lpstr>Abstimmende mit Stimmschein</vt:lpstr>
      <vt:lpstr>Wichtiges am Abstimmungstag</vt:lpstr>
      <vt:lpstr>Wichtiges am Abstimmungstag</vt:lpstr>
      <vt:lpstr>Auszählung</vt:lpstr>
      <vt:lpstr>Auszählung</vt:lpstr>
      <vt:lpstr>Auszählung</vt:lpstr>
      <vt:lpstr>(Un-)Gültigkeit von Stimmzetteln</vt:lpstr>
      <vt:lpstr>Auszählung</vt:lpstr>
      <vt:lpstr>Auszählung</vt:lpstr>
      <vt:lpstr>Niederschrift</vt:lpstr>
      <vt:lpstr>Niederschrift</vt:lpstr>
      <vt:lpstr>Niederschrift</vt:lpstr>
      <vt:lpstr>Niederschrift</vt:lpstr>
      <vt:lpstr>Niederschrift</vt:lpstr>
      <vt:lpstr>Niederschrift</vt:lpstr>
      <vt:lpstr>Niederschrift</vt:lpstr>
      <vt:lpstr>Niederschrift Vorfälle/Vorkommnisse</vt:lpstr>
      <vt:lpstr>Abschlussarbeiten</vt:lpstr>
      <vt:lpstr>Erfrischungsgeld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Helena Wölfel</dc:creator>
  <cp:lastModifiedBy>Helena Wölfel</cp:lastModifiedBy>
  <cp:revision>68</cp:revision>
  <cp:lastPrinted>2021-04-06T09:34:35Z</cp:lastPrinted>
  <dcterms:created xsi:type="dcterms:W3CDTF">2021-03-15T10:50:19Z</dcterms:created>
  <dcterms:modified xsi:type="dcterms:W3CDTF">2021-04-08T12:54:31Z</dcterms:modified>
</cp:coreProperties>
</file>